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Roboto" panose="02000000000000000000" pitchFamily="2" charset="0"/>
      <p:regular r:id="rId13"/>
      <p:bold r:id="rId14"/>
    </p:embeddedFont>
    <p:embeddedFont>
      <p:font typeface="Roboto Medium" panose="02000000000000000000" pitchFamily="2" charset="0"/>
      <p:regular r:id="rId15"/>
    </p:embeddedFont>
  </p:embeddedFontLst>
  <p:defaultTextStyle>
    <a:defPPr>
      <a:defRPr lang="es-G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93" d="100"/>
          <a:sy n="93" d="100"/>
        </p:scale>
        <p:origin x="52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183151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18408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Creación y configuración de instancias en la nube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941802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 esta presentación, exploraremos los conceptos clave de la computación en la nube y cómo crear y configurar instancias en los principales proveedores de servicios en la nube: AWS, Azure y Google Cloud.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683073"/>
            <a:ext cx="630102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Resumen y conclusiones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732014"/>
            <a:ext cx="7556421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 esta presentación, hemos explorado los conceptos clave de la computación en la nube y aprendido cómo crear y configurar instancias en los principales proveedores de servicios en la nube. Ahora tenemos una mejor comprensión de los tipos de instancias, el proceso de implementación y las buenas prácticas de administración.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92535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Introducción a la computación en la nube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93822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  <p:txBody>
          <a:bodyPr/>
          <a:lstStyle/>
          <a:p>
            <a:endParaRPr lang="es-GT"/>
          </a:p>
        </p:txBody>
      </p:sp>
      <p:sp>
        <p:nvSpPr>
          <p:cNvPr id="5" name="Text 2"/>
          <p:cNvSpPr/>
          <p:nvPr/>
        </p:nvSpPr>
        <p:spPr>
          <a:xfrm>
            <a:off x="952262" y="3023235"/>
            <a:ext cx="193358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293822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Definición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906" y="3428643"/>
            <a:ext cx="2927747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La computación en la nube es un modelo de servicios informáticos que permite acceder a recursos bajo demanda a través de Internet.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4685467" y="293822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  <p:txBody>
          <a:bodyPr/>
          <a:lstStyle/>
          <a:p>
            <a:endParaRPr lang="es-GT"/>
          </a:p>
        </p:txBody>
      </p:sp>
      <p:sp>
        <p:nvSpPr>
          <p:cNvPr id="9" name="Text 6"/>
          <p:cNvSpPr/>
          <p:nvPr/>
        </p:nvSpPr>
        <p:spPr>
          <a:xfrm>
            <a:off x="4843939" y="3023235"/>
            <a:ext cx="193358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422583" y="293822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Ventajas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422583" y="3428643"/>
            <a:ext cx="292774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Escalabilidad, flexibilidad, ahorro de costos y mayor eficiencia en el uso de recursos.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93790" y="608802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  <p:txBody>
          <a:bodyPr/>
          <a:lstStyle/>
          <a:p>
            <a:endParaRPr lang="es-GT"/>
          </a:p>
        </p:txBody>
      </p:sp>
      <p:sp>
        <p:nvSpPr>
          <p:cNvPr id="13" name="Text 10"/>
          <p:cNvSpPr/>
          <p:nvPr/>
        </p:nvSpPr>
        <p:spPr>
          <a:xfrm>
            <a:off x="952262" y="6173033"/>
            <a:ext cx="193358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530906" y="608802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Tipos de Servicios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530906" y="6578441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IaaS, PaaS y SaaS, cada uno con sus propias características y beneficios.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22609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Definición de instancias en AWS, Azure y Google Cloud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807143"/>
            <a:ext cx="369605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AWS (Amazon Web Services)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388287"/>
            <a:ext cx="3978116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Líder en el mercado de servicios en la nube, ofrece una amplia gama de instancias con diferentes configuraciones de CPU, memoria y almacenamiento.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8071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Microsoft Azure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388287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Plataforma integral de computación en la nube con una variedad de opciones de instancias para satisfacer las necesidades de los clientes.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807143"/>
            <a:ext cx="288690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Google Cloud Platform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388287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Infraestructura y servicios en la nube de Google, con instancias flexibles y escalables para una amplia gama de cargas de trabajo.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4260" y="753428"/>
            <a:ext cx="7655481" cy="13289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200"/>
              </a:lnSpc>
              <a:buNone/>
            </a:pPr>
            <a:r>
              <a:rPr lang="en-US" sz="41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Tipos de instancias: características y usos</a:t>
            </a:r>
            <a:endParaRPr lang="en-US" sz="4150" dirty="0"/>
          </a:p>
        </p:txBody>
      </p:sp>
      <p:sp>
        <p:nvSpPr>
          <p:cNvPr id="4" name="Shape 1"/>
          <p:cNvSpPr/>
          <p:nvPr/>
        </p:nvSpPr>
        <p:spPr>
          <a:xfrm>
            <a:off x="744260" y="2401372"/>
            <a:ext cx="3721418" cy="2260997"/>
          </a:xfrm>
          <a:prstGeom prst="roundRect">
            <a:avLst>
              <a:gd name="adj" fmla="val 3950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  <p:txBody>
          <a:bodyPr/>
          <a:lstStyle/>
          <a:p>
            <a:endParaRPr lang="es-GT"/>
          </a:p>
        </p:txBody>
      </p:sp>
      <p:sp>
        <p:nvSpPr>
          <p:cNvPr id="5" name="Text 2"/>
          <p:cNvSpPr/>
          <p:nvPr/>
        </p:nvSpPr>
        <p:spPr>
          <a:xfrm>
            <a:off x="964525" y="2621637"/>
            <a:ext cx="2658070" cy="3323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0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General Purpose</a:t>
            </a:r>
            <a:endParaRPr lang="en-US" sz="2050" dirty="0"/>
          </a:p>
        </p:txBody>
      </p:sp>
      <p:sp>
        <p:nvSpPr>
          <p:cNvPr id="6" name="Text 3"/>
          <p:cNvSpPr/>
          <p:nvPr/>
        </p:nvSpPr>
        <p:spPr>
          <a:xfrm>
            <a:off x="964525" y="3081457"/>
            <a:ext cx="3280886" cy="13606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Instancias equilibradas para una variedad de cargas de trabajo, como aplicaciones web y de procesamiento de datos.</a:t>
            </a:r>
            <a:endParaRPr lang="en-US" sz="1650" dirty="0"/>
          </a:p>
        </p:txBody>
      </p:sp>
      <p:sp>
        <p:nvSpPr>
          <p:cNvPr id="7" name="Shape 4"/>
          <p:cNvSpPr/>
          <p:nvPr/>
        </p:nvSpPr>
        <p:spPr>
          <a:xfrm>
            <a:off x="4678323" y="2401372"/>
            <a:ext cx="3721418" cy="2260997"/>
          </a:xfrm>
          <a:prstGeom prst="roundRect">
            <a:avLst>
              <a:gd name="adj" fmla="val 3950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  <p:txBody>
          <a:bodyPr/>
          <a:lstStyle/>
          <a:p>
            <a:endParaRPr lang="es-GT"/>
          </a:p>
        </p:txBody>
      </p:sp>
      <p:sp>
        <p:nvSpPr>
          <p:cNvPr id="8" name="Text 5"/>
          <p:cNvSpPr/>
          <p:nvPr/>
        </p:nvSpPr>
        <p:spPr>
          <a:xfrm>
            <a:off x="4898588" y="2621637"/>
            <a:ext cx="2658070" cy="3323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0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Compute Optimized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4898588" y="3081457"/>
            <a:ext cx="3280886" cy="13606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Instancias diseñadas para cargas de trabajo que requieren alto rendimiento de CPU, como análisis y procesamiento de datos.</a:t>
            </a: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744260" y="4875014"/>
            <a:ext cx="3721418" cy="2601158"/>
          </a:xfrm>
          <a:prstGeom prst="roundRect">
            <a:avLst>
              <a:gd name="adj" fmla="val 3434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  <p:txBody>
          <a:bodyPr/>
          <a:lstStyle/>
          <a:p>
            <a:endParaRPr lang="es-GT"/>
          </a:p>
        </p:txBody>
      </p:sp>
      <p:sp>
        <p:nvSpPr>
          <p:cNvPr id="11" name="Text 8"/>
          <p:cNvSpPr/>
          <p:nvPr/>
        </p:nvSpPr>
        <p:spPr>
          <a:xfrm>
            <a:off x="964525" y="5095280"/>
            <a:ext cx="2658070" cy="3323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0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Memory Optimized</a:t>
            </a:r>
            <a:endParaRPr lang="en-US" sz="2050" dirty="0"/>
          </a:p>
        </p:txBody>
      </p:sp>
      <p:sp>
        <p:nvSpPr>
          <p:cNvPr id="12" name="Text 9"/>
          <p:cNvSpPr/>
          <p:nvPr/>
        </p:nvSpPr>
        <p:spPr>
          <a:xfrm>
            <a:off x="964525" y="5555099"/>
            <a:ext cx="3280886" cy="13606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Instancias con gran capacidad de memoria para aplicaciones de base de datos, análisis en memoria y Big Data.</a:t>
            </a:r>
            <a:endParaRPr lang="en-US" sz="1650" dirty="0"/>
          </a:p>
        </p:txBody>
      </p:sp>
      <p:sp>
        <p:nvSpPr>
          <p:cNvPr id="13" name="Shape 10"/>
          <p:cNvSpPr/>
          <p:nvPr/>
        </p:nvSpPr>
        <p:spPr>
          <a:xfrm>
            <a:off x="4678323" y="4875014"/>
            <a:ext cx="3721418" cy="2601158"/>
          </a:xfrm>
          <a:prstGeom prst="roundRect">
            <a:avLst>
              <a:gd name="adj" fmla="val 3434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  <p:txBody>
          <a:bodyPr/>
          <a:lstStyle/>
          <a:p>
            <a:endParaRPr lang="es-GT"/>
          </a:p>
        </p:txBody>
      </p:sp>
      <p:sp>
        <p:nvSpPr>
          <p:cNvPr id="14" name="Text 11"/>
          <p:cNvSpPr/>
          <p:nvPr/>
        </p:nvSpPr>
        <p:spPr>
          <a:xfrm>
            <a:off x="4898588" y="5095280"/>
            <a:ext cx="2658070" cy="3323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0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Storage Optimized</a:t>
            </a:r>
            <a:endParaRPr lang="en-US" sz="2050" dirty="0"/>
          </a:p>
        </p:txBody>
      </p:sp>
      <p:sp>
        <p:nvSpPr>
          <p:cNvPr id="15" name="Text 12"/>
          <p:cNvSpPr/>
          <p:nvPr/>
        </p:nvSpPr>
        <p:spPr>
          <a:xfrm>
            <a:off x="4898588" y="5555099"/>
            <a:ext cx="3280886" cy="17008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Instancias con gran capacidad de almacenamiento y alto rendimiento para cargas de trabajo que requieren acceso rápido a datos.</a:t>
            </a:r>
            <a:endParaRPr lang="en-US" sz="16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26135" y="581620"/>
            <a:ext cx="7664529" cy="13208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200"/>
              </a:lnSpc>
              <a:buNone/>
            </a:pPr>
            <a:r>
              <a:rPr lang="en-US" sz="41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Proceso de creación de una instancia</a:t>
            </a:r>
            <a:endParaRPr lang="en-US" sz="4150" dirty="0"/>
          </a:p>
        </p:txBody>
      </p:sp>
      <p:sp>
        <p:nvSpPr>
          <p:cNvPr id="4" name="Shape 1"/>
          <p:cNvSpPr/>
          <p:nvPr/>
        </p:nvSpPr>
        <p:spPr>
          <a:xfrm>
            <a:off x="6531650" y="2219444"/>
            <a:ext cx="22860" cy="5428536"/>
          </a:xfrm>
          <a:prstGeom prst="roundRect">
            <a:avLst>
              <a:gd name="adj" fmla="val 388338"/>
            </a:avLst>
          </a:prstGeom>
          <a:solidFill>
            <a:srgbClr val="313E80"/>
          </a:solidFill>
          <a:ln/>
        </p:spPr>
        <p:txBody>
          <a:bodyPr/>
          <a:lstStyle/>
          <a:p>
            <a:endParaRPr lang="es-GT"/>
          </a:p>
        </p:txBody>
      </p:sp>
      <p:sp>
        <p:nvSpPr>
          <p:cNvPr id="5" name="Shape 2"/>
          <p:cNvSpPr/>
          <p:nvPr/>
        </p:nvSpPr>
        <p:spPr>
          <a:xfrm>
            <a:off x="6757988" y="2683550"/>
            <a:ext cx="739735" cy="22860"/>
          </a:xfrm>
          <a:prstGeom prst="roundRect">
            <a:avLst>
              <a:gd name="adj" fmla="val 388338"/>
            </a:avLst>
          </a:prstGeom>
          <a:solidFill>
            <a:srgbClr val="313E80"/>
          </a:solidFill>
          <a:ln/>
        </p:spPr>
        <p:txBody>
          <a:bodyPr/>
          <a:lstStyle/>
          <a:p>
            <a:endParaRPr lang="es-GT"/>
          </a:p>
        </p:txBody>
      </p:sp>
      <p:sp>
        <p:nvSpPr>
          <p:cNvPr id="6" name="Shape 3"/>
          <p:cNvSpPr/>
          <p:nvPr/>
        </p:nvSpPr>
        <p:spPr>
          <a:xfrm>
            <a:off x="6305312" y="2457212"/>
            <a:ext cx="475536" cy="475536"/>
          </a:xfrm>
          <a:prstGeom prst="roundRect">
            <a:avLst>
              <a:gd name="adj" fmla="val 18668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  <p:txBody>
          <a:bodyPr/>
          <a:lstStyle/>
          <a:p>
            <a:endParaRPr lang="es-GT"/>
          </a:p>
        </p:txBody>
      </p:sp>
      <p:sp>
        <p:nvSpPr>
          <p:cNvPr id="7" name="Text 4"/>
          <p:cNvSpPr/>
          <p:nvPr/>
        </p:nvSpPr>
        <p:spPr>
          <a:xfrm>
            <a:off x="6452949" y="2536388"/>
            <a:ext cx="180142" cy="3170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1</a:t>
            </a:r>
            <a:endParaRPr lang="en-US" sz="2450" dirty="0"/>
          </a:p>
        </p:txBody>
      </p:sp>
      <p:sp>
        <p:nvSpPr>
          <p:cNvPr id="8" name="Text 5"/>
          <p:cNvSpPr/>
          <p:nvPr/>
        </p:nvSpPr>
        <p:spPr>
          <a:xfrm>
            <a:off x="7705487" y="2430780"/>
            <a:ext cx="2641997" cy="330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Selección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7705487" y="2887742"/>
            <a:ext cx="6185178" cy="10144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Elegir la instancia más adecuada en función de las necesidades de la carga de trabajo, el presupuesto y los requisitos de rendimiento.</a:t>
            </a: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6757988" y="4788932"/>
            <a:ext cx="739735" cy="22860"/>
          </a:xfrm>
          <a:prstGeom prst="roundRect">
            <a:avLst>
              <a:gd name="adj" fmla="val 388338"/>
            </a:avLst>
          </a:prstGeom>
          <a:solidFill>
            <a:srgbClr val="313E80"/>
          </a:solidFill>
          <a:ln/>
        </p:spPr>
        <p:txBody>
          <a:bodyPr/>
          <a:lstStyle/>
          <a:p>
            <a:endParaRPr lang="es-GT"/>
          </a:p>
        </p:txBody>
      </p:sp>
      <p:sp>
        <p:nvSpPr>
          <p:cNvPr id="11" name="Shape 8"/>
          <p:cNvSpPr/>
          <p:nvPr/>
        </p:nvSpPr>
        <p:spPr>
          <a:xfrm>
            <a:off x="6305312" y="4562594"/>
            <a:ext cx="475536" cy="475536"/>
          </a:xfrm>
          <a:prstGeom prst="roundRect">
            <a:avLst>
              <a:gd name="adj" fmla="val 18668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  <p:txBody>
          <a:bodyPr/>
          <a:lstStyle/>
          <a:p>
            <a:endParaRPr lang="es-GT"/>
          </a:p>
        </p:txBody>
      </p:sp>
      <p:sp>
        <p:nvSpPr>
          <p:cNvPr id="12" name="Text 9"/>
          <p:cNvSpPr/>
          <p:nvPr/>
        </p:nvSpPr>
        <p:spPr>
          <a:xfrm>
            <a:off x="6452949" y="4641771"/>
            <a:ext cx="180142" cy="3170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2</a:t>
            </a:r>
            <a:endParaRPr lang="en-US" sz="2450" dirty="0"/>
          </a:p>
        </p:txBody>
      </p:sp>
      <p:sp>
        <p:nvSpPr>
          <p:cNvPr id="13" name="Text 10"/>
          <p:cNvSpPr/>
          <p:nvPr/>
        </p:nvSpPr>
        <p:spPr>
          <a:xfrm>
            <a:off x="7705487" y="4536162"/>
            <a:ext cx="2641997" cy="330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Configuración</a:t>
            </a:r>
            <a:endParaRPr lang="en-US" sz="2050" dirty="0"/>
          </a:p>
        </p:txBody>
      </p:sp>
      <p:sp>
        <p:nvSpPr>
          <p:cNvPr id="14" name="Text 11"/>
          <p:cNvSpPr/>
          <p:nvPr/>
        </p:nvSpPr>
        <p:spPr>
          <a:xfrm>
            <a:off x="7705487" y="4993124"/>
            <a:ext cx="6185178" cy="6762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Establecer los parámetros de la instancia, como el sistema operativo, el tipo de hardware y las opciones de seguridad.</a:t>
            </a:r>
            <a:endParaRPr lang="en-US" sz="1650" dirty="0"/>
          </a:p>
        </p:txBody>
      </p:sp>
      <p:sp>
        <p:nvSpPr>
          <p:cNvPr id="15" name="Shape 12"/>
          <p:cNvSpPr/>
          <p:nvPr/>
        </p:nvSpPr>
        <p:spPr>
          <a:xfrm>
            <a:off x="6757988" y="6556177"/>
            <a:ext cx="739735" cy="22860"/>
          </a:xfrm>
          <a:prstGeom prst="roundRect">
            <a:avLst>
              <a:gd name="adj" fmla="val 388338"/>
            </a:avLst>
          </a:prstGeom>
          <a:solidFill>
            <a:srgbClr val="313E80"/>
          </a:solidFill>
          <a:ln/>
        </p:spPr>
        <p:txBody>
          <a:bodyPr/>
          <a:lstStyle/>
          <a:p>
            <a:endParaRPr lang="es-GT"/>
          </a:p>
        </p:txBody>
      </p:sp>
      <p:sp>
        <p:nvSpPr>
          <p:cNvPr id="16" name="Shape 13"/>
          <p:cNvSpPr/>
          <p:nvPr/>
        </p:nvSpPr>
        <p:spPr>
          <a:xfrm>
            <a:off x="6305312" y="6329839"/>
            <a:ext cx="475536" cy="475536"/>
          </a:xfrm>
          <a:prstGeom prst="roundRect">
            <a:avLst>
              <a:gd name="adj" fmla="val 18668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  <p:txBody>
          <a:bodyPr/>
          <a:lstStyle/>
          <a:p>
            <a:endParaRPr lang="es-GT"/>
          </a:p>
        </p:txBody>
      </p:sp>
      <p:sp>
        <p:nvSpPr>
          <p:cNvPr id="17" name="Text 14"/>
          <p:cNvSpPr/>
          <p:nvPr/>
        </p:nvSpPr>
        <p:spPr>
          <a:xfrm>
            <a:off x="6452949" y="6409015"/>
            <a:ext cx="180142" cy="3170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3</a:t>
            </a:r>
            <a:endParaRPr lang="en-US" sz="2450" dirty="0"/>
          </a:p>
        </p:txBody>
      </p:sp>
      <p:sp>
        <p:nvSpPr>
          <p:cNvPr id="18" name="Text 15"/>
          <p:cNvSpPr/>
          <p:nvPr/>
        </p:nvSpPr>
        <p:spPr>
          <a:xfrm>
            <a:off x="7705487" y="6303407"/>
            <a:ext cx="2641997" cy="330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Implementación</a:t>
            </a:r>
            <a:endParaRPr lang="en-US" sz="2050" dirty="0"/>
          </a:p>
        </p:txBody>
      </p:sp>
      <p:sp>
        <p:nvSpPr>
          <p:cNvPr id="19" name="Text 16"/>
          <p:cNvSpPr/>
          <p:nvPr/>
        </p:nvSpPr>
        <p:spPr>
          <a:xfrm>
            <a:off x="7705487" y="6760369"/>
            <a:ext cx="6185178" cy="6762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Iniciar la instancia y esperar a que se aprovisione y esté lista para su uso.</a:t>
            </a:r>
            <a:endParaRPr lang="en-US" sz="16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3661" y="722471"/>
            <a:ext cx="7716679" cy="12744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000"/>
              </a:lnSpc>
              <a:buNone/>
            </a:pPr>
            <a:r>
              <a:rPr lang="en-US" sz="40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Configuración básica de una instancia</a:t>
            </a:r>
            <a:endParaRPr lang="en-US" sz="40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661" y="2302788"/>
            <a:ext cx="509707" cy="50970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13661" y="3016329"/>
            <a:ext cx="2549009" cy="3186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Sistema Operativo</a:t>
            </a:r>
            <a:endParaRPr lang="en-US" sz="2000" dirty="0"/>
          </a:p>
        </p:txBody>
      </p:sp>
      <p:sp>
        <p:nvSpPr>
          <p:cNvPr id="6" name="Text 2"/>
          <p:cNvSpPr/>
          <p:nvPr/>
        </p:nvSpPr>
        <p:spPr>
          <a:xfrm>
            <a:off x="713661" y="3457218"/>
            <a:ext cx="3705344" cy="13049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Selección del sistema operativo adecuado, como Linux o Windows, en función de los requisitos de la aplicación.</a:t>
            </a:r>
            <a:endParaRPr lang="en-US" sz="16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4876" y="2302788"/>
            <a:ext cx="509707" cy="509707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724876" y="3016329"/>
            <a:ext cx="2549009" cy="3186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Configuración de Red</a:t>
            </a:r>
            <a:endParaRPr lang="en-US" sz="2000" dirty="0"/>
          </a:p>
        </p:txBody>
      </p:sp>
      <p:sp>
        <p:nvSpPr>
          <p:cNvPr id="9" name="Text 4"/>
          <p:cNvSpPr/>
          <p:nvPr/>
        </p:nvSpPr>
        <p:spPr>
          <a:xfrm>
            <a:off x="4724876" y="3457218"/>
            <a:ext cx="3705463" cy="9786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Ajuste de los parámetros de red, como la asignación de direcciones IP, subredes y grupos de seguridad.</a:t>
            </a:r>
            <a:endParaRPr lang="en-US" sz="16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3661" y="5373886"/>
            <a:ext cx="509707" cy="509707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13661" y="6087428"/>
            <a:ext cx="2549009" cy="3186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Almacenamiento</a:t>
            </a:r>
            <a:endParaRPr lang="en-US" sz="2000" dirty="0"/>
          </a:p>
        </p:txBody>
      </p:sp>
      <p:sp>
        <p:nvSpPr>
          <p:cNvPr id="12" name="Text 6"/>
          <p:cNvSpPr/>
          <p:nvPr/>
        </p:nvSpPr>
        <p:spPr>
          <a:xfrm>
            <a:off x="713661" y="6528316"/>
            <a:ext cx="3705344" cy="9786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Configuración del volumen de almacenamiento asociado a la instancia, incluyendo el tipo y la capacidad.</a:t>
            </a:r>
            <a:endParaRPr lang="en-US" sz="16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24876" y="5373886"/>
            <a:ext cx="509707" cy="509707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4724876" y="6087428"/>
            <a:ext cx="2549009" cy="3186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Seguridad</a:t>
            </a:r>
            <a:endParaRPr lang="en-US" sz="2000" dirty="0"/>
          </a:p>
        </p:txBody>
      </p:sp>
      <p:sp>
        <p:nvSpPr>
          <p:cNvPr id="15" name="Text 8"/>
          <p:cNvSpPr/>
          <p:nvPr/>
        </p:nvSpPr>
        <p:spPr>
          <a:xfrm>
            <a:off x="4724876" y="6528316"/>
            <a:ext cx="3705463" cy="9786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Establecimiento de reglas de firewall y configuración de claves SSH para acceso seguro a la instancia.</a:t>
            </a:r>
            <a:endParaRPr lang="en-US" sz="1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269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92203" y="554474"/>
            <a:ext cx="7732395" cy="12601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950"/>
              </a:lnSpc>
              <a:buNone/>
            </a:pPr>
            <a:r>
              <a:rPr lang="en-US" sz="39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Ajuste de los parámetros de la instancia</a:t>
            </a:r>
            <a:endParaRPr lang="en-US" sz="3950" dirty="0"/>
          </a:p>
        </p:txBody>
      </p:sp>
      <p:sp>
        <p:nvSpPr>
          <p:cNvPr id="4" name="Shape 1"/>
          <p:cNvSpPr/>
          <p:nvPr/>
        </p:nvSpPr>
        <p:spPr>
          <a:xfrm>
            <a:off x="6192203" y="2117050"/>
            <a:ext cx="7732395" cy="5561171"/>
          </a:xfrm>
          <a:prstGeom prst="roundRect">
            <a:avLst>
              <a:gd name="adj" fmla="val 1523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  <p:txBody>
          <a:bodyPr/>
          <a:lstStyle/>
          <a:p>
            <a:endParaRPr lang="es-GT"/>
          </a:p>
        </p:txBody>
      </p:sp>
      <p:sp>
        <p:nvSpPr>
          <p:cNvPr id="5" name="Shape 2"/>
          <p:cNvSpPr/>
          <p:nvPr/>
        </p:nvSpPr>
        <p:spPr>
          <a:xfrm>
            <a:off x="6199823" y="2124670"/>
            <a:ext cx="7716322" cy="57983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s-GT"/>
          </a:p>
        </p:txBody>
      </p:sp>
      <p:sp>
        <p:nvSpPr>
          <p:cNvPr id="6" name="Text 3"/>
          <p:cNvSpPr/>
          <p:nvPr/>
        </p:nvSpPr>
        <p:spPr>
          <a:xfrm>
            <a:off x="6402467" y="2253258"/>
            <a:ext cx="2164794" cy="322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15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Parámetro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8978027" y="2253258"/>
            <a:ext cx="2160984" cy="322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15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Descripción</a:t>
            </a:r>
            <a:endParaRPr lang="en-US" sz="1550" dirty="0"/>
          </a:p>
        </p:txBody>
      </p:sp>
      <p:sp>
        <p:nvSpPr>
          <p:cNvPr id="8" name="Text 5"/>
          <p:cNvSpPr/>
          <p:nvPr/>
        </p:nvSpPr>
        <p:spPr>
          <a:xfrm>
            <a:off x="11549777" y="2253258"/>
            <a:ext cx="2164794" cy="322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15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Impacto</a:t>
            </a:r>
            <a:endParaRPr lang="en-US" sz="1550" dirty="0"/>
          </a:p>
        </p:txBody>
      </p:sp>
      <p:sp>
        <p:nvSpPr>
          <p:cNvPr id="9" name="Shape 6"/>
          <p:cNvSpPr/>
          <p:nvPr/>
        </p:nvSpPr>
        <p:spPr>
          <a:xfrm>
            <a:off x="6199823" y="2704505"/>
            <a:ext cx="7716322" cy="154781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s-GT"/>
          </a:p>
        </p:txBody>
      </p:sp>
      <p:sp>
        <p:nvSpPr>
          <p:cNvPr id="10" name="Text 7"/>
          <p:cNvSpPr/>
          <p:nvPr/>
        </p:nvSpPr>
        <p:spPr>
          <a:xfrm>
            <a:off x="6402467" y="2833092"/>
            <a:ext cx="2164794" cy="322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15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Tipo de CPU</a:t>
            </a:r>
            <a:endParaRPr lang="en-US" sz="1550" dirty="0"/>
          </a:p>
        </p:txBody>
      </p:sp>
      <p:sp>
        <p:nvSpPr>
          <p:cNvPr id="11" name="Text 8"/>
          <p:cNvSpPr/>
          <p:nvPr/>
        </p:nvSpPr>
        <p:spPr>
          <a:xfrm>
            <a:off x="8978027" y="2833092"/>
            <a:ext cx="2160984" cy="12906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15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Selección de la cantidad y potencia de los núcleos de procesamiento.</a:t>
            </a:r>
            <a:endParaRPr lang="en-US" sz="1550" dirty="0"/>
          </a:p>
        </p:txBody>
      </p:sp>
      <p:sp>
        <p:nvSpPr>
          <p:cNvPr id="12" name="Text 9"/>
          <p:cNvSpPr/>
          <p:nvPr/>
        </p:nvSpPr>
        <p:spPr>
          <a:xfrm>
            <a:off x="11549777" y="2833092"/>
            <a:ext cx="2164794" cy="9679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15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Rendimiento de las aplicaciones y cargas de trabajo.</a:t>
            </a:r>
            <a:endParaRPr lang="en-US" sz="1550" dirty="0"/>
          </a:p>
        </p:txBody>
      </p:sp>
      <p:sp>
        <p:nvSpPr>
          <p:cNvPr id="13" name="Shape 10"/>
          <p:cNvSpPr/>
          <p:nvPr/>
        </p:nvSpPr>
        <p:spPr>
          <a:xfrm>
            <a:off x="6199823" y="4252317"/>
            <a:ext cx="7716322" cy="187047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s-GT"/>
          </a:p>
        </p:txBody>
      </p:sp>
      <p:sp>
        <p:nvSpPr>
          <p:cNvPr id="14" name="Text 11"/>
          <p:cNvSpPr/>
          <p:nvPr/>
        </p:nvSpPr>
        <p:spPr>
          <a:xfrm>
            <a:off x="6402467" y="4380905"/>
            <a:ext cx="2164794" cy="322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15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Memoria RAM</a:t>
            </a:r>
            <a:endParaRPr lang="en-US" sz="1550" dirty="0"/>
          </a:p>
        </p:txBody>
      </p:sp>
      <p:sp>
        <p:nvSpPr>
          <p:cNvPr id="15" name="Text 12"/>
          <p:cNvSpPr/>
          <p:nvPr/>
        </p:nvSpPr>
        <p:spPr>
          <a:xfrm>
            <a:off x="8978027" y="4380905"/>
            <a:ext cx="2160984" cy="9679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15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Configuración de la cantidad de memoria RAM disponible.</a:t>
            </a:r>
            <a:endParaRPr lang="en-US" sz="1550" dirty="0"/>
          </a:p>
        </p:txBody>
      </p:sp>
      <p:sp>
        <p:nvSpPr>
          <p:cNvPr id="16" name="Text 13"/>
          <p:cNvSpPr/>
          <p:nvPr/>
        </p:nvSpPr>
        <p:spPr>
          <a:xfrm>
            <a:off x="11549777" y="4380905"/>
            <a:ext cx="2164794" cy="16132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15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Capacidad para manejar aplicaciones y bases de datos con requisitos de memoria elevados.</a:t>
            </a:r>
            <a:endParaRPr lang="en-US" sz="1550" dirty="0"/>
          </a:p>
        </p:txBody>
      </p:sp>
      <p:sp>
        <p:nvSpPr>
          <p:cNvPr id="17" name="Shape 14"/>
          <p:cNvSpPr/>
          <p:nvPr/>
        </p:nvSpPr>
        <p:spPr>
          <a:xfrm>
            <a:off x="6199823" y="6122789"/>
            <a:ext cx="7716322" cy="154781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s-GT"/>
          </a:p>
        </p:txBody>
      </p:sp>
      <p:sp>
        <p:nvSpPr>
          <p:cNvPr id="18" name="Text 15"/>
          <p:cNvSpPr/>
          <p:nvPr/>
        </p:nvSpPr>
        <p:spPr>
          <a:xfrm>
            <a:off x="6402467" y="6251377"/>
            <a:ext cx="2164794" cy="322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15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Almacenamiento</a:t>
            </a:r>
            <a:endParaRPr lang="en-US" sz="1550" dirty="0"/>
          </a:p>
        </p:txBody>
      </p:sp>
      <p:sp>
        <p:nvSpPr>
          <p:cNvPr id="19" name="Text 16"/>
          <p:cNvSpPr/>
          <p:nvPr/>
        </p:nvSpPr>
        <p:spPr>
          <a:xfrm>
            <a:off x="8978027" y="6251377"/>
            <a:ext cx="2160984" cy="12906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15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Elección del tipo y capacidad de almacenamiento, como SSD o HDD.</a:t>
            </a:r>
            <a:endParaRPr lang="en-US" sz="1550" dirty="0"/>
          </a:p>
        </p:txBody>
      </p:sp>
      <p:sp>
        <p:nvSpPr>
          <p:cNvPr id="20" name="Text 17"/>
          <p:cNvSpPr/>
          <p:nvPr/>
        </p:nvSpPr>
        <p:spPr>
          <a:xfrm>
            <a:off x="11549777" y="6251377"/>
            <a:ext cx="2164794" cy="9679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15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Velocidad de acceso a datos y rendimiento general de la instancia.</a:t>
            </a:r>
            <a:endParaRPr lang="en-US" sz="15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481268"/>
            <a:ext cx="825246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Conexión y acceso a la instancia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4530209"/>
            <a:ext cx="4347567" cy="90725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020604" y="57776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Identificación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1020604" y="6268045"/>
            <a:ext cx="389393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Obtener la dirección IP pública o el nombre de host de la instancia.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1357" y="4530209"/>
            <a:ext cx="4347567" cy="90725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368171" y="57776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Autenticación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5368171" y="6268045"/>
            <a:ext cx="389393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Utilizar las credenciales de acceso, como usuario y contraseña o clave SSH.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88924" y="4530209"/>
            <a:ext cx="4347567" cy="90725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715738" y="57776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Conexión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715738" y="6268045"/>
            <a:ext cx="389393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Establecer una conexión segura a la instancia a través de SSH o escritorio remoto.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74390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Buenas prácticas de administración de instancias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75677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  <p:txBody>
          <a:bodyPr/>
          <a:lstStyle/>
          <a:p>
            <a:endParaRPr lang="es-GT"/>
          </a:p>
        </p:txBody>
      </p:sp>
      <p:sp>
        <p:nvSpPr>
          <p:cNvPr id="5" name="Text 2"/>
          <p:cNvSpPr/>
          <p:nvPr/>
        </p:nvSpPr>
        <p:spPr>
          <a:xfrm>
            <a:off x="952262" y="2841784"/>
            <a:ext cx="193358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275677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Monitoreo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906" y="3247192"/>
            <a:ext cx="292774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Supervisar constantemente el rendimiento y la utilización de recursos de las instancias.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4685467" y="275677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  <p:txBody>
          <a:bodyPr/>
          <a:lstStyle/>
          <a:p>
            <a:endParaRPr lang="es-GT"/>
          </a:p>
        </p:txBody>
      </p:sp>
      <p:sp>
        <p:nvSpPr>
          <p:cNvPr id="9" name="Text 6"/>
          <p:cNvSpPr/>
          <p:nvPr/>
        </p:nvSpPr>
        <p:spPr>
          <a:xfrm>
            <a:off x="4843939" y="2841784"/>
            <a:ext cx="193358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422583" y="275677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Actualizaciones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422583" y="3247192"/>
            <a:ext cx="2927747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Mantener los sistemas operativos y software de las instancias actualizados para garantizar la seguridad y el rendimiento.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93790" y="554366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  <p:txBody>
          <a:bodyPr/>
          <a:lstStyle/>
          <a:p>
            <a:endParaRPr lang="es-GT"/>
          </a:p>
        </p:txBody>
      </p:sp>
      <p:sp>
        <p:nvSpPr>
          <p:cNvPr id="13" name="Text 10"/>
          <p:cNvSpPr/>
          <p:nvPr/>
        </p:nvSpPr>
        <p:spPr>
          <a:xfrm>
            <a:off x="952262" y="5628680"/>
            <a:ext cx="193358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530906" y="55436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Copias de Seguridad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530906" y="6034088"/>
            <a:ext cx="292774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Implementar estrategias de respaldo y recuperación de datos para proteger la información crítica.</a:t>
            </a:r>
            <a:endParaRPr lang="en-US" sz="1750" dirty="0"/>
          </a:p>
        </p:txBody>
      </p:sp>
      <p:sp>
        <p:nvSpPr>
          <p:cNvPr id="16" name="Shape 13"/>
          <p:cNvSpPr/>
          <p:nvPr/>
        </p:nvSpPr>
        <p:spPr>
          <a:xfrm>
            <a:off x="4685467" y="554366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  <p:txBody>
          <a:bodyPr/>
          <a:lstStyle/>
          <a:p>
            <a:endParaRPr lang="es-GT"/>
          </a:p>
        </p:txBody>
      </p:sp>
      <p:sp>
        <p:nvSpPr>
          <p:cNvPr id="17" name="Text 14"/>
          <p:cNvSpPr/>
          <p:nvPr/>
        </p:nvSpPr>
        <p:spPr>
          <a:xfrm>
            <a:off x="4843939" y="5628680"/>
            <a:ext cx="193358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4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5422583" y="55436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Escalabilidad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5422583" y="6034088"/>
            <a:ext cx="292774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Ajustar los recursos de las instancias según sea necesario para adaptarse a las necesidades cambiantes.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741</Words>
  <Application>Microsoft Office PowerPoint</Application>
  <PresentationFormat>Custom</PresentationFormat>
  <Paragraphs>92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Roboto</vt:lpstr>
      <vt:lpstr>Roboto Medium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Pablo Andrés Axpuac Arévalo</cp:lastModifiedBy>
  <cp:revision>2</cp:revision>
  <dcterms:created xsi:type="dcterms:W3CDTF">2024-11-03T03:00:32Z</dcterms:created>
  <dcterms:modified xsi:type="dcterms:W3CDTF">2024-11-03T03:03:00Z</dcterms:modified>
</cp:coreProperties>
</file>